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C78FBD-14E6-4BD4-8DBB-E502EF904080}">
  <a:tblStyle styleId="{20C78FBD-14E6-4BD4-8DBB-E502EF904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buntu-bold.fntdata"/><Relationship Id="rId14" Type="http://schemas.openxmlformats.org/officeDocument/2006/relationships/slide" Target="slides/slide8.xml"/><Relationship Id="rId36" Type="http://schemas.openxmlformats.org/officeDocument/2006/relationships/font" Target="fonts/Ubuntu-regular.fntdata"/><Relationship Id="rId17" Type="http://schemas.openxmlformats.org/officeDocument/2006/relationships/slide" Target="slides/slide11.xml"/><Relationship Id="rId39" Type="http://schemas.openxmlformats.org/officeDocument/2006/relationships/font" Target="fonts/Ubuntu-boldItalic.fntdata"/><Relationship Id="rId16" Type="http://schemas.openxmlformats.org/officeDocument/2006/relationships/slide" Target="slides/slide10.xml"/><Relationship Id="rId38" Type="http://schemas.openxmlformats.org/officeDocument/2006/relationships/font" Target="fonts/Ubuntu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1846255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1846255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7aab809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7aab809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7aab809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7aab809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18462564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18462564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8462564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18462564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17aab809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17aab809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17aab809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17aab809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18462556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18462556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7aab809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7aab809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18462564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18462564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1846256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1846256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7aab80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7aab80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8462564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8462564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18462556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18462556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851dba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851db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846255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846255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4e3af10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4e3af1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18462564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18462564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920bd0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920bd0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18462556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18462556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1920bd0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1920bd0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920bd0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920bd0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7aab809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7aab809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17aab809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17aab809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7aab809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7aab809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7aab809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7aab809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1a561c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1a561c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7aab809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7aab809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7aab809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7aab809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miratag/DataShapley" TargetMode="External"/><Relationship Id="rId4" Type="http://schemas.openxmlformats.org/officeDocument/2006/relationships/hyperlink" Target="https://arxiv.org/search/stat?searchtype=author&amp;query=Ghorbani%2C+A" TargetMode="External"/><Relationship Id="rId5" Type="http://schemas.openxmlformats.org/officeDocument/2006/relationships/hyperlink" Target="https://arxiv.org/search/stat?searchtype=author&amp;query=Zou%2C+J" TargetMode="External"/><Relationship Id="rId6" Type="http://schemas.openxmlformats.org/officeDocument/2006/relationships/hyperlink" Target="https://arxiv.org/abs/1904.0286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179863" y="1079250"/>
            <a:ext cx="7021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 Treating </a:t>
            </a: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corrupt labels</a:t>
            </a:r>
            <a:r>
              <a:rPr b="0" lang="en" sz="3600"/>
              <a:t> with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80000"/>
                </a:solidFill>
              </a:rPr>
              <a:t>       </a:t>
            </a:r>
            <a:r>
              <a:rPr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Shapley Data Valuation</a:t>
            </a:r>
            <a:r>
              <a:rPr lang="en" sz="3600">
                <a:solidFill>
                  <a:srgbClr val="980000"/>
                </a:solidFill>
              </a:rPr>
              <a:t> </a:t>
            </a:r>
            <a:endParaRPr sz="3600">
              <a:solidFill>
                <a:srgbClr val="980000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588" y="1775901"/>
            <a:ext cx="2914825" cy="219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calculate </a:t>
            </a:r>
            <a:r>
              <a:rPr lang="en">
                <a:solidFill>
                  <a:srgbClr val="980000"/>
                </a:solidFill>
              </a:rPr>
              <a:t>𝜙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236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1432200" y="2248600"/>
            <a:ext cx="2665800" cy="209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3967850" y="3049450"/>
            <a:ext cx="4674600" cy="16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476300" y="1253225"/>
            <a:ext cx="3588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Incremental improvement of adding observation {i}</a:t>
            </a:r>
            <a:endParaRPr b="1" i="1"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calculate </a:t>
            </a:r>
            <a:r>
              <a:rPr lang="en">
                <a:solidFill>
                  <a:srgbClr val="980000"/>
                </a:solidFill>
              </a:rPr>
              <a:t>𝜙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236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778700" y="4337775"/>
            <a:ext cx="5590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Average over EVERY</a:t>
            </a:r>
            <a:r>
              <a:rPr b="1" i="1"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subset </a:t>
            </a:r>
            <a:r>
              <a:rPr b="1" i="1" lang="en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combination?!</a:t>
            </a:r>
            <a:endParaRPr b="1" i="1"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7650" y="58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reduce computational costs?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413475" y="1902550"/>
            <a:ext cx="40011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“As we scan the sampled permutation and add more and more data sources, the size of the train data is increasing.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As the train data size increases, the </a:t>
            </a:r>
            <a:r>
              <a:rPr lang="en" sz="1600">
                <a:solidFill>
                  <a:srgbClr val="980000"/>
                </a:solidFill>
              </a:rPr>
              <a:t>marginal contribution [of] adding the next data source becomes smaller and smaller</a:t>
            </a:r>
            <a:r>
              <a:rPr lang="en" sz="1600"/>
              <a:t>.” </a:t>
            </a:r>
            <a:endParaRPr sz="1600"/>
          </a:p>
        </p:txBody>
      </p:sp>
      <p:sp>
        <p:nvSpPr>
          <p:cNvPr id="188" name="Google Shape;188;p25"/>
          <p:cNvSpPr txBox="1"/>
          <p:nvPr/>
        </p:nvSpPr>
        <p:spPr>
          <a:xfrm>
            <a:off x="1713825" y="3975800"/>
            <a:ext cx="25650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Authors of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“What is your data worth? </a:t>
            </a:r>
            <a:br>
              <a:rPr b="1" lang="en" sz="1100">
                <a:latin typeface="Lato"/>
                <a:ea typeface="Lato"/>
                <a:cs typeface="Lato"/>
                <a:sym typeface="Lato"/>
              </a:rPr>
            </a:br>
            <a:r>
              <a:rPr b="1" lang="en" sz="1100">
                <a:latin typeface="Lato"/>
                <a:ea typeface="Lato"/>
                <a:cs typeface="Lato"/>
                <a:sym typeface="Lato"/>
              </a:rPr>
              <a:t>Equitable Valuation of Data”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Truncated Monte Carlo (TMC) algorithm </a:t>
            </a:r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727650" y="58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reduce computational costs?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13475" y="1902550"/>
            <a:ext cx="40011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“As we scan the sampled permutation and add more and more data sources, the size of the train data is increasing.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As the train data size increases, the </a:t>
            </a:r>
            <a:r>
              <a:rPr lang="en" sz="1600">
                <a:solidFill>
                  <a:srgbClr val="980000"/>
                </a:solidFill>
              </a:rPr>
              <a:t>marginal contribution [of] adding the next data source becomes smaller and smaller</a:t>
            </a:r>
            <a:r>
              <a:rPr lang="en" sz="1600"/>
              <a:t>.” </a:t>
            </a:r>
            <a:endParaRPr sz="1600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0363"/>
            <a:ext cx="4000975" cy="28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type="title"/>
          </p:nvPr>
        </p:nvSpPr>
        <p:spPr>
          <a:xfrm>
            <a:off x="727650" y="464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The point: we don’t really need EVERY combination.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1713825" y="3975800"/>
            <a:ext cx="25650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Authors of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“What is your data worth? </a:t>
            </a:r>
            <a:br>
              <a:rPr b="1" lang="en" sz="1100">
                <a:latin typeface="Lato"/>
                <a:ea typeface="Lato"/>
                <a:cs typeface="Lato"/>
                <a:sym typeface="Lato"/>
              </a:rPr>
            </a:br>
            <a:r>
              <a:rPr b="1" lang="en" sz="1100">
                <a:latin typeface="Lato"/>
                <a:ea typeface="Lato"/>
                <a:cs typeface="Lato"/>
                <a:sym typeface="Lato"/>
              </a:rPr>
              <a:t>Equitable Valuation of Data”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Truncated Monte Carlo (TMC) algorithm </a:t>
            </a:r>
            <a:endParaRPr/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727650" y="581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reduce computational costs?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 / 3: </a:t>
            </a:r>
            <a:r>
              <a:rPr lang="en">
                <a:solidFill>
                  <a:srgbClr val="980000"/>
                </a:solidFill>
              </a:rPr>
              <a:t>Identifying mislabelled data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50" y="2081503"/>
            <a:ext cx="6129700" cy="2599900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6600000" dist="28575">
              <a:srgbClr val="000000">
                <a:alpha val="58999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 / 3: </a:t>
            </a:r>
            <a:r>
              <a:rPr lang="en">
                <a:solidFill>
                  <a:srgbClr val="980000"/>
                </a:solidFill>
              </a:rPr>
              <a:t>Identifying mislabelled data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50" y="2081503"/>
            <a:ext cx="6129700" cy="2599900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6600000" dist="28575">
              <a:srgbClr val="000000">
                <a:alpha val="58999"/>
              </a:srgbClr>
            </a:outerShdw>
          </a:effectLst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32019">
            <a:off x="2191188" y="3394406"/>
            <a:ext cx="1497024" cy="7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32019">
            <a:off x="4120938" y="3490731"/>
            <a:ext cx="1497024" cy="7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32019">
            <a:off x="6109413" y="3394406"/>
            <a:ext cx="1497024" cy="75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5">
            <a:alphaModFix/>
          </a:blip>
          <a:srcRect b="13329" l="0" r="49308" t="12409"/>
          <a:stretch/>
        </p:blipFill>
        <p:spPr>
          <a:xfrm>
            <a:off x="105025" y="3005468"/>
            <a:ext cx="795375" cy="116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16989">
            <a:off x="95725" y="3512350"/>
            <a:ext cx="1622400" cy="8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729450" y="1318650"/>
            <a:ext cx="810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 / 3: </a:t>
            </a:r>
            <a:r>
              <a:rPr lang="en">
                <a:solidFill>
                  <a:srgbClr val="980000"/>
                </a:solidFill>
              </a:rPr>
              <a:t>Improving model performance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2" y="1853850"/>
            <a:ext cx="3623101" cy="3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810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 / 3: </a:t>
            </a:r>
            <a:r>
              <a:rPr lang="en">
                <a:solidFill>
                  <a:srgbClr val="980000"/>
                </a:solidFill>
              </a:rPr>
              <a:t>Improving model performance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2" y="1853850"/>
            <a:ext cx="3623101" cy="3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425675"/>
            <a:ext cx="3468526" cy="26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1041275" y="2498300"/>
            <a:ext cx="3749100" cy="46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Set: 596 obs</a:t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790275" y="2498300"/>
            <a:ext cx="1743900" cy="464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‘Value set’: 170 obs</a:t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6534025" y="2498300"/>
            <a:ext cx="1568700" cy="46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Set: 125 obs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446900" y="1944725"/>
            <a:ext cx="1332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RF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599300" y="3246825"/>
            <a:ext cx="75033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the ‘value’ set to measure the contribution of individual data points in the train set.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.e. How much does each individual datapoint contribute to high accuracy in the value set?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82325" y="56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saboteur?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33804" r="33143" t="0"/>
          <a:stretch/>
        </p:blipFill>
        <p:spPr>
          <a:xfrm>
            <a:off x="5754350" y="1580625"/>
            <a:ext cx="185140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3956825" y="2571750"/>
            <a:ext cx="1622400" cy="10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11252" l="52155" r="0" t="12405"/>
          <a:stretch/>
        </p:blipFill>
        <p:spPr>
          <a:xfrm>
            <a:off x="2948450" y="1521100"/>
            <a:ext cx="834825" cy="1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11252" l="52155" r="0" t="12405"/>
          <a:stretch/>
        </p:blipFill>
        <p:spPr>
          <a:xfrm>
            <a:off x="2948450" y="2626225"/>
            <a:ext cx="795375" cy="1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13329" l="0" r="49308" t="12409"/>
          <a:stretch/>
        </p:blipFill>
        <p:spPr>
          <a:xfrm>
            <a:off x="2948450" y="3705618"/>
            <a:ext cx="795375" cy="116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1041275" y="2498300"/>
            <a:ext cx="3749100" cy="46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Set: 596 obs</a:t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4790275" y="2498300"/>
            <a:ext cx="1743900" cy="464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‘Value set’</a:t>
            </a:r>
            <a:r>
              <a:rPr lang="en"/>
              <a:t>: 170 obs</a:t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6534025" y="2498300"/>
            <a:ext cx="1568700" cy="46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Set: 125 obs</a:t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1041275" y="3607150"/>
            <a:ext cx="3749100" cy="46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Set: 596 obs</a:t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4790275" y="3607150"/>
            <a:ext cx="1743900" cy="46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Discarded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6534025" y="3607150"/>
            <a:ext cx="1568700" cy="46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Set: 125 obs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446900" y="1944725"/>
            <a:ext cx="1332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RF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446900" y="3163925"/>
            <a:ext cx="1869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Baseline RF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7402550" y="4204000"/>
            <a:ext cx="1332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Acc:  </a:t>
            </a: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0.80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2"/>
          <p:cNvSpPr/>
          <p:nvPr/>
        </p:nvSpPr>
        <p:spPr>
          <a:xfrm rot="-5558652">
            <a:off x="7082849" y="4163913"/>
            <a:ext cx="318639" cy="294324"/>
          </a:xfrm>
          <a:prstGeom prst="bentArrow">
            <a:avLst>
              <a:gd fmla="val 25000" name="adj1"/>
              <a:gd fmla="val 23644" name="adj2"/>
              <a:gd fmla="val 25000" name="adj3"/>
              <a:gd fmla="val 43750" name="adj4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>
            <p:ph type="title"/>
          </p:nvPr>
        </p:nvSpPr>
        <p:spPr>
          <a:xfrm>
            <a:off x="729450" y="433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Can we beat the baseline model … 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by removing training obs</a:t>
            </a:r>
            <a:r>
              <a:rPr lang="en" sz="1800">
                <a:solidFill>
                  <a:srgbClr val="980000"/>
                </a:solidFill>
              </a:rPr>
              <a:t>ervations</a:t>
            </a:r>
            <a:r>
              <a:rPr lang="en" sz="1800">
                <a:solidFill>
                  <a:srgbClr val="980000"/>
                </a:solidFill>
              </a:rPr>
              <a:t>?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75" y="1977775"/>
            <a:ext cx="3948350" cy="29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4265925" y="2571750"/>
            <a:ext cx="454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Removing negatively valued data improves performance.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But is it by luck?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1990400" y="1959100"/>
            <a:ext cx="6059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150 simulations of removing data by random.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00" y="2531350"/>
            <a:ext cx="3494075" cy="24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75" y="2531350"/>
            <a:ext cx="3388926" cy="23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4572000" y="2242500"/>
            <a:ext cx="45276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After cycling through 150 random_states, accuracy generally improves.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 improvement : 2.9%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Likelihood of 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mpr.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146 / 150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Lato"/>
                <a:ea typeface="Lato"/>
                <a:cs typeface="Lato"/>
                <a:sym typeface="Lato"/>
              </a:rPr>
              <a:t>The point: </a:t>
            </a:r>
            <a:endParaRPr sz="1800" u="sng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have to be unlucky to see no improvements in this dataset.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5" y="1992775"/>
            <a:ext cx="38942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27650" y="572550"/>
            <a:ext cx="820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r>
              <a:rPr lang="en"/>
              <a:t> “bad” data points 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50" y="1283100"/>
            <a:ext cx="8505474" cy="3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3 / 3: </a:t>
            </a:r>
            <a:r>
              <a:rPr lang="en">
                <a:solidFill>
                  <a:srgbClr val="980000"/>
                </a:solidFill>
              </a:rPr>
              <a:t>Titanic dataset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23" y="1882215"/>
            <a:ext cx="4238575" cy="3172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7"/>
          <p:cNvGrpSpPr/>
          <p:nvPr/>
        </p:nvGrpSpPr>
        <p:grpSpPr>
          <a:xfrm>
            <a:off x="6081250" y="4063375"/>
            <a:ext cx="1230700" cy="854725"/>
            <a:chOff x="4558075" y="3806200"/>
            <a:chExt cx="1230700" cy="854725"/>
          </a:xfrm>
        </p:grpSpPr>
        <p:pic>
          <p:nvPicPr>
            <p:cNvPr id="293" name="Google Shape;29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8075" y="3806200"/>
              <a:ext cx="1230700" cy="85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7"/>
            <p:cNvSpPr txBox="1"/>
            <p:nvPr/>
          </p:nvSpPr>
          <p:spPr>
            <a:xfrm>
              <a:off x="4709323" y="3897092"/>
              <a:ext cx="928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30 %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accuracy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eferences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727650" y="1787250"/>
            <a:ext cx="76887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Author’s implementation in python: </a:t>
            </a:r>
            <a:br>
              <a:rPr lang="en" sz="1800"/>
            </a:br>
            <a:r>
              <a:rPr lang="en" sz="1800"/>
              <a:t>	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https://github.com/amiratag/DataShapley</a:t>
            </a:r>
            <a:br>
              <a:rPr lang="en" sz="1800"/>
            </a:br>
            <a:r>
              <a:rPr lang="en" sz="1800"/>
              <a:t>	… </a:t>
            </a:r>
            <a:r>
              <a:rPr lang="en" sz="1800"/>
              <a:t>or google “Data Shapley Github”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“What is your data worth? Equitable Valuation of Data”  </a:t>
            </a:r>
            <a:br>
              <a:rPr lang="en" sz="1800"/>
            </a:br>
            <a:r>
              <a:rPr lang="en" sz="1800"/>
              <a:t>- </a:t>
            </a:r>
            <a:r>
              <a:rPr lang="en" sz="1800">
                <a:uFill>
                  <a:noFill/>
                </a:uFill>
                <a:hlinkClick r:id="rId4"/>
              </a:rPr>
              <a:t>Amirata Ghorbani</a:t>
            </a:r>
            <a:r>
              <a:rPr lang="en" sz="1800"/>
              <a:t>, </a:t>
            </a:r>
            <a:r>
              <a:rPr lang="en" sz="1800">
                <a:uFill>
                  <a:noFill/>
                </a:uFill>
                <a:hlinkClick r:id="rId5"/>
              </a:rPr>
              <a:t>James Zou</a:t>
            </a:r>
            <a:br>
              <a:rPr lang="en" sz="1800"/>
            </a:br>
            <a:r>
              <a:rPr lang="en" sz="1800"/>
              <a:t>	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https://arxiv.org/abs/1904.02868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theories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727650" y="1787250"/>
            <a:ext cx="76887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are going to deploy a model in real life noisy data …</a:t>
            </a:r>
            <a:br>
              <a:rPr lang="en" sz="1800"/>
            </a:br>
            <a:r>
              <a:rPr lang="en" sz="1800"/>
              <a:t>shouldn’t we expose the model to noisy data too?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br>
              <a:rPr lang="en" sz="1800"/>
            </a:b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theories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727650" y="1787250"/>
            <a:ext cx="76887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are going to deploy a model in real life noisy data …</a:t>
            </a:r>
            <a:br>
              <a:rPr lang="en" sz="1800"/>
            </a:br>
            <a:r>
              <a:rPr lang="en" sz="1800"/>
              <a:t>shouldn’t we expose the model to noisy data too?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repeatedly train a model to remove ‘bad’ data …</a:t>
            </a:r>
            <a:br>
              <a:rPr lang="en" sz="1800"/>
            </a:br>
            <a:r>
              <a:rPr lang="en" sz="1800"/>
              <a:t>are we inviting data mining bias or some kind of overfitting?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br>
              <a:rPr lang="en" sz="1800"/>
            </a:b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theories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727650" y="1787250"/>
            <a:ext cx="76887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are going to deploy a model in real life noisy data …</a:t>
            </a:r>
            <a:br>
              <a:rPr lang="en" sz="1800"/>
            </a:br>
            <a:r>
              <a:rPr lang="en" sz="1800"/>
              <a:t>shouldn’t we expose the model to noisy data too?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repeatedly train a model to remove ‘bad’ data …</a:t>
            </a:r>
            <a:br>
              <a:rPr lang="en" sz="1800"/>
            </a:br>
            <a:r>
              <a:rPr lang="en" sz="1800"/>
              <a:t>are we inviting data mining bias or some kind of overfitting?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quality of the ‘value’ set influences the shapley values heavily. </a:t>
            </a:r>
            <a:br>
              <a:rPr lang="en" sz="1800"/>
            </a:br>
            <a:r>
              <a:rPr lang="en" sz="1800"/>
              <a:t>Recommend to fill with ground truth labels if any.</a:t>
            </a:r>
            <a:br>
              <a:rPr lang="en" sz="1800"/>
            </a:br>
            <a:endParaRPr sz="1800"/>
          </a:p>
        </p:txBody>
      </p:sp>
      <p:sp>
        <p:nvSpPr>
          <p:cNvPr id="319" name="Google Shape;319;p41"/>
          <p:cNvSpPr/>
          <p:nvPr/>
        </p:nvSpPr>
        <p:spPr>
          <a:xfrm>
            <a:off x="6465138" y="4469925"/>
            <a:ext cx="1568700" cy="46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</a:t>
            </a:r>
            <a:endParaRPr/>
          </a:p>
        </p:txBody>
      </p:sp>
      <p:sp>
        <p:nvSpPr>
          <p:cNvPr id="320" name="Google Shape;320;p41"/>
          <p:cNvSpPr/>
          <p:nvPr/>
        </p:nvSpPr>
        <p:spPr>
          <a:xfrm>
            <a:off x="1033063" y="4469925"/>
            <a:ext cx="3749100" cy="46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Set</a:t>
            </a:r>
            <a:endParaRPr/>
          </a:p>
        </p:txBody>
      </p:sp>
      <p:sp>
        <p:nvSpPr>
          <p:cNvPr id="321" name="Google Shape;321;p41"/>
          <p:cNvSpPr/>
          <p:nvPr/>
        </p:nvSpPr>
        <p:spPr>
          <a:xfrm>
            <a:off x="4782063" y="4469925"/>
            <a:ext cx="1743900" cy="464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‘Value set’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682325" y="56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saboteur?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871200" y="2504671"/>
            <a:ext cx="834825" cy="133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33804" r="33143" t="0"/>
          <a:stretch/>
        </p:blipFill>
        <p:spPr>
          <a:xfrm>
            <a:off x="5754350" y="1580625"/>
            <a:ext cx="185140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3956825" y="2571750"/>
            <a:ext cx="1622400" cy="10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6" name="Google Shape;106;p15"/>
          <p:cNvGraphicFramePr/>
          <p:nvPr/>
        </p:nvGraphicFramePr>
        <p:xfrm>
          <a:off x="1270550" y="15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{20C78FBD-14E6-4BD4-8DBB-E502EF904080}</a:tableStyleId>
              </a:tblPr>
              <a:tblGrid>
                <a:gridCol w="838950"/>
                <a:gridCol w="838950"/>
                <a:gridCol w="838950"/>
              </a:tblGrid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+5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+10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-5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948450" y="1521100"/>
            <a:ext cx="834825" cy="1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948450" y="2626225"/>
            <a:ext cx="795375" cy="1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13329" l="0" r="49308" t="12409"/>
          <a:stretch/>
        </p:blipFill>
        <p:spPr>
          <a:xfrm>
            <a:off x="2948450" y="3705618"/>
            <a:ext cx="795375" cy="116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682325" y="56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saboteur?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871200" y="2504671"/>
            <a:ext cx="834825" cy="133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b="0" l="33804" r="33143" t="0"/>
          <a:stretch/>
        </p:blipFill>
        <p:spPr>
          <a:xfrm>
            <a:off x="5754350" y="1580625"/>
            <a:ext cx="1851402" cy="2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3956825" y="2571750"/>
            <a:ext cx="1622400" cy="10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" name="Google Shape;118;p16"/>
          <p:cNvGraphicFramePr/>
          <p:nvPr/>
        </p:nvGraphicFramePr>
        <p:xfrm>
          <a:off x="1270550" y="15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{20C78FBD-14E6-4BD4-8DBB-E502EF904080}</a:tableStyleId>
              </a:tblPr>
              <a:tblGrid>
                <a:gridCol w="838950"/>
                <a:gridCol w="838950"/>
                <a:gridCol w="838950"/>
              </a:tblGrid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+5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+10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-5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948450" y="1521100"/>
            <a:ext cx="834825" cy="1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11252" l="52155" r="0" t="12405"/>
          <a:stretch/>
        </p:blipFill>
        <p:spPr>
          <a:xfrm>
            <a:off x="2948450" y="2626225"/>
            <a:ext cx="795375" cy="1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13329" l="0" r="49308" t="12409"/>
          <a:stretch/>
        </p:blipFill>
        <p:spPr>
          <a:xfrm>
            <a:off x="2948450" y="3705618"/>
            <a:ext cx="795375" cy="116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6989">
            <a:off x="2939150" y="4212500"/>
            <a:ext cx="1622400" cy="8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682325" y="56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saboteur?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956825" y="2571750"/>
            <a:ext cx="1622400" cy="10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9" name="Google Shape;129;p17"/>
          <p:cNvGraphicFramePr/>
          <p:nvPr/>
        </p:nvGraphicFramePr>
        <p:xfrm>
          <a:off x="1270550" y="15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{20C78FBD-14E6-4BD4-8DBB-E502EF904080}</a:tableStyleId>
              </a:tblPr>
              <a:tblGrid>
                <a:gridCol w="838950"/>
                <a:gridCol w="838950"/>
                <a:gridCol w="838950"/>
              </a:tblGrid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48841" l="0" r="53692" t="0"/>
          <a:stretch/>
        </p:blipFill>
        <p:spPr>
          <a:xfrm>
            <a:off x="5938625" y="1507725"/>
            <a:ext cx="2757750" cy="29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682325" y="56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the saboteur?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956825" y="2571750"/>
            <a:ext cx="1622400" cy="100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7" name="Google Shape;137;p18"/>
          <p:cNvGraphicFramePr/>
          <p:nvPr/>
        </p:nvGraphicFramePr>
        <p:xfrm>
          <a:off x="1270550" y="15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{20C78FBD-14E6-4BD4-8DBB-E502EF904080}</a:tableStyleId>
              </a:tblPr>
              <a:tblGrid>
                <a:gridCol w="838950"/>
                <a:gridCol w="838950"/>
                <a:gridCol w="838950"/>
              </a:tblGrid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+5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</a:rPr>
                        <a:t>+10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0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𝜙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</a:rPr>
                        <a:t>-5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X &amp; Y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48841" l="0" r="53692" t="0"/>
          <a:stretch/>
        </p:blipFill>
        <p:spPr>
          <a:xfrm>
            <a:off x="5938625" y="1507725"/>
            <a:ext cx="2757750" cy="29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Shapley values </a:t>
            </a:r>
            <a:r>
              <a:rPr lang="en">
                <a:solidFill>
                  <a:srgbClr val="980000"/>
                </a:solidFill>
              </a:rPr>
              <a:t>𝜙              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29450" y="2025025"/>
            <a:ext cx="34428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“DATA SHAPLEY introduces a natural formulation for the problem of equitable data valuation in supervised machine learning...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...low Shapley value data</a:t>
            </a:r>
            <a:r>
              <a:rPr b="1" lang="en"/>
              <a:t> </a:t>
            </a:r>
            <a:r>
              <a:rPr b="1" lang="en">
                <a:solidFill>
                  <a:srgbClr val="980000"/>
                </a:solidFill>
              </a:rPr>
              <a:t>effectively capture outliers and corruptions</a:t>
            </a:r>
            <a:r>
              <a:rPr lang="en"/>
              <a:t> [while]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 Shapley value data </a:t>
            </a:r>
            <a:r>
              <a:rPr b="1" lang="en">
                <a:solidFill>
                  <a:srgbClr val="980000"/>
                </a:solidFill>
              </a:rPr>
              <a:t>inform what type of new data to acquire to improve the predictor.</a:t>
            </a:r>
            <a:r>
              <a:rPr lang="en"/>
              <a:t>”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486050" y="4304100"/>
            <a:ext cx="25650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Authors of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“What is your data worth? </a:t>
            </a:r>
            <a:br>
              <a:rPr b="1" lang="en" sz="1100">
                <a:latin typeface="Lato"/>
                <a:ea typeface="Lato"/>
                <a:cs typeface="Lato"/>
                <a:sym typeface="Lato"/>
              </a:rPr>
            </a:br>
            <a:r>
              <a:rPr b="1" lang="en" sz="1100">
                <a:latin typeface="Lato"/>
                <a:ea typeface="Lato"/>
                <a:cs typeface="Lato"/>
                <a:sym typeface="Lato"/>
              </a:rPr>
              <a:t>Equitable Valuation of Data”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Shapley values</a:t>
            </a:r>
            <a:r>
              <a:rPr lang="en"/>
              <a:t> </a:t>
            </a:r>
            <a:r>
              <a:rPr lang="en">
                <a:solidFill>
                  <a:srgbClr val="980000"/>
                </a:solidFill>
              </a:rPr>
              <a:t>𝜙                 </a:t>
            </a:r>
            <a:r>
              <a:rPr lang="en" sz="1400">
                <a:solidFill>
                  <a:srgbClr val="000000"/>
                </a:solidFill>
              </a:rPr>
              <a:t>(OK, it works!)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729450" y="2025025"/>
            <a:ext cx="34428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“DATA SHAPLEY introduces a natural formulation for the problem of equitable data valuation in supervised machine learning...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...low Shapley value data</a:t>
            </a:r>
            <a:r>
              <a:rPr b="1" lang="en"/>
              <a:t> </a:t>
            </a:r>
            <a:r>
              <a:rPr b="1" lang="en">
                <a:solidFill>
                  <a:srgbClr val="980000"/>
                </a:solidFill>
              </a:rPr>
              <a:t>effectively capture outliers and corruptions</a:t>
            </a:r>
            <a:r>
              <a:rPr lang="en"/>
              <a:t> [while]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 Shapley value data </a:t>
            </a:r>
            <a:r>
              <a:rPr b="1" lang="en">
                <a:solidFill>
                  <a:srgbClr val="980000"/>
                </a:solidFill>
              </a:rPr>
              <a:t>inform what type of new data to acquire to improve the predictor.</a:t>
            </a:r>
            <a:r>
              <a:rPr lang="en"/>
              <a:t>”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78875"/>
            <a:ext cx="4292276" cy="29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486050" y="4304100"/>
            <a:ext cx="25650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Authors of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“What is your data worth? </a:t>
            </a:r>
            <a:br>
              <a:rPr b="1" lang="en" sz="1100">
                <a:latin typeface="Lato"/>
                <a:ea typeface="Lato"/>
                <a:cs typeface="Lato"/>
                <a:sym typeface="Lato"/>
              </a:rPr>
            </a:br>
            <a:r>
              <a:rPr b="1" lang="en" sz="1100">
                <a:latin typeface="Lato"/>
                <a:ea typeface="Lato"/>
                <a:cs typeface="Lato"/>
                <a:sym typeface="Lato"/>
              </a:rPr>
              <a:t>Equitable Valuation of Data”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calculate </a:t>
            </a:r>
            <a:r>
              <a:rPr lang="en">
                <a:solidFill>
                  <a:srgbClr val="980000"/>
                </a:solidFill>
              </a:rPr>
              <a:t>𝜙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236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1432200" y="2248600"/>
            <a:ext cx="2665800" cy="209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3916425" y="2339875"/>
            <a:ext cx="4725900" cy="236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